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32"/>
  </p:notesMasterIdLst>
  <p:handoutMasterIdLst>
    <p:handoutMasterId r:id="rId33"/>
  </p:handoutMasterIdLst>
  <p:sldIdLst>
    <p:sldId id="257" r:id="rId2"/>
    <p:sldId id="378" r:id="rId3"/>
    <p:sldId id="258" r:id="rId4"/>
    <p:sldId id="259" r:id="rId5"/>
    <p:sldId id="360" r:id="rId6"/>
    <p:sldId id="346" r:id="rId7"/>
    <p:sldId id="278" r:id="rId8"/>
    <p:sldId id="277" r:id="rId9"/>
    <p:sldId id="309" r:id="rId10"/>
    <p:sldId id="285" r:id="rId11"/>
    <p:sldId id="347" r:id="rId12"/>
    <p:sldId id="356" r:id="rId13"/>
    <p:sldId id="282" r:id="rId14"/>
    <p:sldId id="287" r:id="rId15"/>
    <p:sldId id="288" r:id="rId16"/>
    <p:sldId id="290" r:id="rId17"/>
    <p:sldId id="372" r:id="rId18"/>
    <p:sldId id="367" r:id="rId19"/>
    <p:sldId id="370" r:id="rId20"/>
    <p:sldId id="366" r:id="rId21"/>
    <p:sldId id="368" r:id="rId22"/>
    <p:sldId id="369" r:id="rId23"/>
    <p:sldId id="289" r:id="rId24"/>
    <p:sldId id="292" r:id="rId25"/>
    <p:sldId id="371" r:id="rId26"/>
    <p:sldId id="325" r:id="rId27"/>
    <p:sldId id="298" r:id="rId28"/>
    <p:sldId id="299" r:id="rId29"/>
    <p:sldId id="330" r:id="rId30"/>
    <p:sldId id="376" r:id="rId31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FA2004-A089-4756-4666-4D2B07E90188}" name="Lissa Powell" initials="LP" userId="S::powelll@nasfaa.org::ee691c9a-30d0-455b-b688-add8285ac695" providerId="AD"/>
  <p188:author id="{A0029B77-A3A9-4ECA-1C35-CBED6991565B}" name="Sarah Austin" initials="SA" userId="S::austins@nasfaa.org::94a25384-544c-49b2-a8db-09c9d094886c" providerId="AD"/>
  <p188:author id="{846D7C99-9693-0A3B-CFBC-F6F58D3D14F5}" name="Debra La Grone" initials="DLG" userId="S::lagroned@nasfaa.org::8ae4e4ee-2b87-428c-a5cd-b11307ef7362" providerId="AD"/>
  <p188:author id="{5313F0DF-1D2B-833B-2DC5-1CD1488D26F5}" name="Norma Robinson" initials="NR" userId="S::robinsonn@nasfaa.org::d5752999-feb1-4e81-9398-58af882d5e2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nnie McCormick" initials="CM" lastIdx="2" clrIdx="0"/>
  <p:cmAuthor id="7" name="Eunice Powell" initials="EP" lastIdx="1" clrIdx="7">
    <p:extLst>
      <p:ext uri="{19B8F6BF-5375-455C-9EA6-DF929625EA0E}">
        <p15:presenceInfo xmlns:p15="http://schemas.microsoft.com/office/powerpoint/2012/main" userId="S-1-5-21-530780909-28726180-930774774-15790" providerId="AD"/>
      </p:ext>
    </p:extLst>
  </p:cmAuthor>
  <p:cmAuthor id="1" name="Debra LaGrone" initials="DL" lastIdx="1" clrIdx="1"/>
  <p:cmAuthor id="2" name="Susan Shogren" initials="SS" lastIdx="13" clrIdx="2"/>
  <p:cmAuthor id="3" name="Debra LaGrone" initials="DRL" lastIdx="1" clrIdx="3"/>
  <p:cmAuthor id="4" name="Debra La Grone" initials="DLG" lastIdx="9" clrIdx="4">
    <p:extLst>
      <p:ext uri="{19B8F6BF-5375-455C-9EA6-DF929625EA0E}">
        <p15:presenceInfo xmlns:p15="http://schemas.microsoft.com/office/powerpoint/2012/main" userId="S-1-5-21-530780909-28726180-930774774-35379" providerId="AD"/>
      </p:ext>
    </p:extLst>
  </p:cmAuthor>
  <p:cmAuthor id="5" name="Debra La Grone" initials="DLG [2]" lastIdx="30" clrIdx="5">
    <p:extLst>
      <p:ext uri="{19B8F6BF-5375-455C-9EA6-DF929625EA0E}">
        <p15:presenceInfo xmlns:p15="http://schemas.microsoft.com/office/powerpoint/2012/main" userId="S::lagroned@nasfaa.org::8ae4e4ee-2b87-428c-a5cd-b11307ef7362" providerId="AD"/>
      </p:ext>
    </p:extLst>
  </p:cmAuthor>
  <p:cmAuthor id="6" name="Lissa Powell" initials="LP" lastIdx="26" clrIdx="6">
    <p:extLst>
      <p:ext uri="{19B8F6BF-5375-455C-9EA6-DF929625EA0E}">
        <p15:presenceInfo xmlns:p15="http://schemas.microsoft.com/office/powerpoint/2012/main" userId="S-1-5-21-530780909-28726180-930774774-388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7D"/>
    <a:srgbClr val="6DBE4B"/>
    <a:srgbClr val="DE7E26"/>
    <a:srgbClr val="B94197"/>
    <a:srgbClr val="58595B"/>
    <a:srgbClr val="C54FAF"/>
    <a:srgbClr val="005B99"/>
    <a:srgbClr val="007CA8"/>
    <a:srgbClr val="F4EE00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54" autoAdjust="0"/>
    <p:restoredTop sz="94660"/>
  </p:normalViewPr>
  <p:slideViewPr>
    <p:cSldViewPr>
      <p:cViewPr varScale="1">
        <p:scale>
          <a:sx n="113" d="100"/>
          <a:sy n="113" d="100"/>
        </p:scale>
        <p:origin x="200" y="3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318"/>
    </p:cViewPr>
  </p:sorterViewPr>
  <p:notesViewPr>
    <p:cSldViewPr>
      <p:cViewPr varScale="1">
        <p:scale>
          <a:sx n="75" d="100"/>
          <a:sy n="75" d="100"/>
        </p:scale>
        <p:origin x="3738" y="5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8/10/relationships/authors" Target="authors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F3228E-44F6-48AA-BDA5-8804D7CAD0C2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F68B7A3-6A4D-4B54-9FE7-8DD61A7CADE1}">
      <dgm:prSet phldrT="[Text]"/>
      <dgm:spPr>
        <a:solidFill>
          <a:srgbClr val="6DBE4B"/>
        </a:solidFill>
      </dgm:spPr>
      <dgm:t>
        <a:bodyPr/>
        <a:lstStyle/>
        <a:p>
          <a:pPr marL="0" indent="0"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7E20ED66-AC12-4D8E-93F7-8191E956654B}" type="parTrans" cxnId="{1C298667-9058-4AFD-9B7D-02B8F6F76E6E}">
      <dgm:prSet/>
      <dgm:spPr/>
      <dgm:t>
        <a:bodyPr/>
        <a:lstStyle/>
        <a:p>
          <a:endParaRPr lang="en-US"/>
        </a:p>
      </dgm:t>
    </dgm:pt>
    <dgm:pt modelId="{4E4F07CC-7A43-412E-8E68-BAE931981821}" type="sibTrans" cxnId="{1C298667-9058-4AFD-9B7D-02B8F6F76E6E}">
      <dgm:prSet/>
      <dgm:spPr/>
      <dgm:t>
        <a:bodyPr/>
        <a:lstStyle/>
        <a:p>
          <a:endParaRPr lang="en-US"/>
        </a:p>
      </dgm:t>
    </dgm:pt>
    <dgm:pt modelId="{682A8F05-7D8B-4AC1-9CFF-F61E56957BBB}">
      <dgm:prSet phldrT="[Text]"/>
      <dgm:spPr>
        <a:solidFill>
          <a:srgbClr val="004E7D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785407CD-398C-4E55-9F45-95581E2798CD}" type="parTrans" cxnId="{875622C8-17B2-4ED7-83CF-24308F7902F8}">
      <dgm:prSet/>
      <dgm:spPr/>
      <dgm:t>
        <a:bodyPr/>
        <a:lstStyle/>
        <a:p>
          <a:endParaRPr lang="en-US"/>
        </a:p>
      </dgm:t>
    </dgm:pt>
    <dgm:pt modelId="{F93C58AD-730C-49D9-BA66-89158FB0F987}" type="sibTrans" cxnId="{875622C8-17B2-4ED7-83CF-24308F7902F8}">
      <dgm:prSet/>
      <dgm:spPr/>
      <dgm:t>
        <a:bodyPr/>
        <a:lstStyle/>
        <a:p>
          <a:endParaRPr lang="en-US"/>
        </a:p>
      </dgm:t>
    </dgm:pt>
    <dgm:pt modelId="{DC530D26-CA37-4212-886E-04FB28979D9E}">
      <dgm:prSet phldrT="[Text]"/>
      <dgm:spPr>
        <a:solidFill>
          <a:srgbClr val="B94197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580B8DFB-8F04-47EF-9A8E-2A616877A50B}" type="parTrans" cxnId="{D8023A30-79FA-41A1-A12F-BD4EFD49287A}">
      <dgm:prSet/>
      <dgm:spPr/>
      <dgm:t>
        <a:bodyPr/>
        <a:lstStyle/>
        <a:p>
          <a:endParaRPr lang="en-US"/>
        </a:p>
      </dgm:t>
    </dgm:pt>
    <dgm:pt modelId="{4C896F4D-BF7C-404A-8CEB-CE5C6535FA00}" type="sibTrans" cxnId="{D8023A30-79FA-41A1-A12F-BD4EFD49287A}">
      <dgm:prSet/>
      <dgm:spPr/>
      <dgm:t>
        <a:bodyPr/>
        <a:lstStyle/>
        <a:p>
          <a:endParaRPr lang="en-US"/>
        </a:p>
      </dgm:t>
    </dgm:pt>
    <dgm:pt modelId="{AF025E32-9831-4BD8-B3C2-347098364BA7}" type="pres">
      <dgm:prSet presAssocID="{3DF3228E-44F6-48AA-BDA5-8804D7CAD0C2}" presName="compositeShape" presStyleCnt="0">
        <dgm:presLayoutVars>
          <dgm:chMax val="7"/>
          <dgm:dir/>
          <dgm:resizeHandles val="exact"/>
        </dgm:presLayoutVars>
      </dgm:prSet>
      <dgm:spPr/>
    </dgm:pt>
    <dgm:pt modelId="{0F806ED3-8967-4A1C-9E7A-44FDF5590D78}" type="pres">
      <dgm:prSet presAssocID="{3DF3228E-44F6-48AA-BDA5-8804D7CAD0C2}" presName="wedge1" presStyleLbl="node1" presStyleIdx="0" presStyleCnt="3" custScaleX="101883" custScaleY="101341" custLinFactNeighborX="-5145" custLinFactNeighborY="4673"/>
      <dgm:spPr/>
    </dgm:pt>
    <dgm:pt modelId="{BDBC445D-9F22-43BE-9DE0-B4867C100CC5}" type="pres">
      <dgm:prSet presAssocID="{3DF3228E-44F6-48AA-BDA5-8804D7CAD0C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4618673-05F8-4D88-BC03-2C7CBDB687DA}" type="pres">
      <dgm:prSet presAssocID="{3DF3228E-44F6-48AA-BDA5-8804D7CAD0C2}" presName="wedge2" presStyleLbl="node1" presStyleIdx="1" presStyleCnt="3"/>
      <dgm:spPr/>
    </dgm:pt>
    <dgm:pt modelId="{A102E50C-A2E0-4DD2-BAFB-5FFF4EF09F78}" type="pres">
      <dgm:prSet presAssocID="{3DF3228E-44F6-48AA-BDA5-8804D7CAD0C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7203243-5DEB-4E3D-909D-180D70D4E8F3}" type="pres">
      <dgm:prSet presAssocID="{3DF3228E-44F6-48AA-BDA5-8804D7CAD0C2}" presName="wedge3" presStyleLbl="node1" presStyleIdx="2" presStyleCnt="3"/>
      <dgm:spPr/>
    </dgm:pt>
    <dgm:pt modelId="{9654E459-7EE4-4272-BCAD-FECD9E331C69}" type="pres">
      <dgm:prSet presAssocID="{3DF3228E-44F6-48AA-BDA5-8804D7CAD0C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BD76102-E049-432D-BF41-6564802E32F2}" type="presOf" srcId="{682A8F05-7D8B-4AC1-9CFF-F61E56957BBB}" destId="{A102E50C-A2E0-4DD2-BAFB-5FFF4EF09F78}" srcOrd="1" destOrd="0" presId="urn:microsoft.com/office/officeart/2005/8/layout/chart3"/>
    <dgm:cxn modelId="{C4B7B003-221A-40B0-8226-36A1D973BE01}" type="presOf" srcId="{DC530D26-CA37-4212-886E-04FB28979D9E}" destId="{97203243-5DEB-4E3D-909D-180D70D4E8F3}" srcOrd="0" destOrd="0" presId="urn:microsoft.com/office/officeart/2005/8/layout/chart3"/>
    <dgm:cxn modelId="{BBF18C04-4BEF-4AB8-B51A-3F7087F15881}" type="presOf" srcId="{682A8F05-7D8B-4AC1-9CFF-F61E56957BBB}" destId="{44618673-05F8-4D88-BC03-2C7CBDB687DA}" srcOrd="0" destOrd="0" presId="urn:microsoft.com/office/officeart/2005/8/layout/chart3"/>
    <dgm:cxn modelId="{28E08A20-621F-4F0E-B10A-DEA11B406C98}" type="presOf" srcId="{6F68B7A3-6A4D-4B54-9FE7-8DD61A7CADE1}" destId="{0F806ED3-8967-4A1C-9E7A-44FDF5590D78}" srcOrd="0" destOrd="0" presId="urn:microsoft.com/office/officeart/2005/8/layout/chart3"/>
    <dgm:cxn modelId="{D8023A30-79FA-41A1-A12F-BD4EFD49287A}" srcId="{3DF3228E-44F6-48AA-BDA5-8804D7CAD0C2}" destId="{DC530D26-CA37-4212-886E-04FB28979D9E}" srcOrd="2" destOrd="0" parTransId="{580B8DFB-8F04-47EF-9A8E-2A616877A50B}" sibTransId="{4C896F4D-BF7C-404A-8CEB-CE5C6535FA00}"/>
    <dgm:cxn modelId="{8BB90355-69CE-4400-8CC6-5F9B46B194AB}" type="presOf" srcId="{3DF3228E-44F6-48AA-BDA5-8804D7CAD0C2}" destId="{AF025E32-9831-4BD8-B3C2-347098364BA7}" srcOrd="0" destOrd="0" presId="urn:microsoft.com/office/officeart/2005/8/layout/chart3"/>
    <dgm:cxn modelId="{D8158D61-DA8A-476D-AE3F-3BA58C18E1CB}" type="presOf" srcId="{6F68B7A3-6A4D-4B54-9FE7-8DD61A7CADE1}" destId="{BDBC445D-9F22-43BE-9DE0-B4867C100CC5}" srcOrd="1" destOrd="0" presId="urn:microsoft.com/office/officeart/2005/8/layout/chart3"/>
    <dgm:cxn modelId="{1C298667-9058-4AFD-9B7D-02B8F6F76E6E}" srcId="{3DF3228E-44F6-48AA-BDA5-8804D7CAD0C2}" destId="{6F68B7A3-6A4D-4B54-9FE7-8DD61A7CADE1}" srcOrd="0" destOrd="0" parTransId="{7E20ED66-AC12-4D8E-93F7-8191E956654B}" sibTransId="{4E4F07CC-7A43-412E-8E68-BAE931981821}"/>
    <dgm:cxn modelId="{D8A4BEB5-185C-4A0E-8493-CE48EB0CEC63}" type="presOf" srcId="{DC530D26-CA37-4212-886E-04FB28979D9E}" destId="{9654E459-7EE4-4272-BCAD-FECD9E331C69}" srcOrd="1" destOrd="0" presId="urn:microsoft.com/office/officeart/2005/8/layout/chart3"/>
    <dgm:cxn modelId="{875622C8-17B2-4ED7-83CF-24308F7902F8}" srcId="{3DF3228E-44F6-48AA-BDA5-8804D7CAD0C2}" destId="{682A8F05-7D8B-4AC1-9CFF-F61E56957BBB}" srcOrd="1" destOrd="0" parTransId="{785407CD-398C-4E55-9F45-95581E2798CD}" sibTransId="{F93C58AD-730C-49D9-BA66-89158FB0F987}"/>
    <dgm:cxn modelId="{A6CE5246-D473-4F59-AB91-9C6798279878}" type="presParOf" srcId="{AF025E32-9831-4BD8-B3C2-347098364BA7}" destId="{0F806ED3-8967-4A1C-9E7A-44FDF5590D78}" srcOrd="0" destOrd="0" presId="urn:microsoft.com/office/officeart/2005/8/layout/chart3"/>
    <dgm:cxn modelId="{3E63D9D5-DA9C-4534-A141-FD5E15E35B0A}" type="presParOf" srcId="{AF025E32-9831-4BD8-B3C2-347098364BA7}" destId="{BDBC445D-9F22-43BE-9DE0-B4867C100CC5}" srcOrd="1" destOrd="0" presId="urn:microsoft.com/office/officeart/2005/8/layout/chart3"/>
    <dgm:cxn modelId="{D2A9FA80-E337-481A-BCB2-AD5FDFC2F3BE}" type="presParOf" srcId="{AF025E32-9831-4BD8-B3C2-347098364BA7}" destId="{44618673-05F8-4D88-BC03-2C7CBDB687DA}" srcOrd="2" destOrd="0" presId="urn:microsoft.com/office/officeart/2005/8/layout/chart3"/>
    <dgm:cxn modelId="{FE4D9A4C-15E5-4B91-BDC2-BE613B32BB81}" type="presParOf" srcId="{AF025E32-9831-4BD8-B3C2-347098364BA7}" destId="{A102E50C-A2E0-4DD2-BAFB-5FFF4EF09F78}" srcOrd="3" destOrd="0" presId="urn:microsoft.com/office/officeart/2005/8/layout/chart3"/>
    <dgm:cxn modelId="{1EE4E39E-6CD2-4E50-A327-8FF59BA9F3F8}" type="presParOf" srcId="{AF025E32-9831-4BD8-B3C2-347098364BA7}" destId="{97203243-5DEB-4E3D-909D-180D70D4E8F3}" srcOrd="4" destOrd="0" presId="urn:microsoft.com/office/officeart/2005/8/layout/chart3"/>
    <dgm:cxn modelId="{9DFEB361-D1BA-4FE9-B582-5E0333E64E7A}" type="presParOf" srcId="{AF025E32-9831-4BD8-B3C2-347098364BA7}" destId="{9654E459-7EE4-4272-BCAD-FECD9E331C69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F56BE6-B13A-49F2-9FE6-05D7EBE0FE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28F46B-C49C-4555-8321-0FB8E1A4888F}">
      <dgm:prSet custT="1"/>
      <dgm:spPr>
        <a:solidFill>
          <a:srgbClr val="DE7E26"/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May have scholarships available</a:t>
          </a:r>
          <a:b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to the children of employees</a:t>
          </a:r>
        </a:p>
      </dgm:t>
    </dgm:pt>
    <dgm:pt modelId="{7F866F8A-8B65-4C5B-9C59-2C14D6462F27}" type="parTrans" cxnId="{B9583FB3-DC8F-49EE-938D-F552E91D428E}">
      <dgm:prSet/>
      <dgm:spPr/>
      <dgm:t>
        <a:bodyPr/>
        <a:lstStyle/>
        <a:p>
          <a:endParaRPr lang="en-US"/>
        </a:p>
      </dgm:t>
    </dgm:pt>
    <dgm:pt modelId="{7FDBE478-646F-43CE-9E0C-81C58822F9E3}" type="sibTrans" cxnId="{B9583FB3-DC8F-49EE-938D-F552E91D428E}">
      <dgm:prSet/>
      <dgm:spPr/>
      <dgm:t>
        <a:bodyPr/>
        <a:lstStyle/>
        <a:p>
          <a:endParaRPr lang="en-US"/>
        </a:p>
      </dgm:t>
    </dgm:pt>
    <dgm:pt modelId="{82C81F24-574C-4A36-8880-365387949A0B}">
      <dgm:prSet custT="1"/>
      <dgm:spPr>
        <a:solidFill>
          <a:srgbClr val="DE7E26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May have educational benefits for their employees</a:t>
          </a:r>
        </a:p>
      </dgm:t>
    </dgm:pt>
    <dgm:pt modelId="{C1F6A6DA-118D-487C-BC6D-8A617C03D83A}" type="parTrans" cxnId="{181C45F6-DBA9-4FBA-9A60-7F6EF746C494}">
      <dgm:prSet/>
      <dgm:spPr/>
      <dgm:t>
        <a:bodyPr/>
        <a:lstStyle/>
        <a:p>
          <a:endParaRPr lang="en-US"/>
        </a:p>
      </dgm:t>
    </dgm:pt>
    <dgm:pt modelId="{995CA235-E8EA-4D3A-9EA3-595F3018FA98}" type="sibTrans" cxnId="{181C45F6-DBA9-4FBA-9A60-7F6EF746C494}">
      <dgm:prSet/>
      <dgm:spPr/>
      <dgm:t>
        <a:bodyPr/>
        <a:lstStyle/>
        <a:p>
          <a:endParaRPr lang="en-US"/>
        </a:p>
      </dgm:t>
    </dgm:pt>
    <dgm:pt modelId="{82B13EF8-D7C7-4152-8505-D01150203D7D}" type="pres">
      <dgm:prSet presAssocID="{A6F56BE6-B13A-49F2-9FE6-05D7EBE0FE12}" presName="linear" presStyleCnt="0">
        <dgm:presLayoutVars>
          <dgm:dir/>
          <dgm:animLvl val="lvl"/>
          <dgm:resizeHandles val="exact"/>
        </dgm:presLayoutVars>
      </dgm:prSet>
      <dgm:spPr/>
    </dgm:pt>
    <dgm:pt modelId="{4B23D49E-2ED8-4AD4-B622-7BE0F32F321D}" type="pres">
      <dgm:prSet presAssocID="{E428F46B-C49C-4555-8321-0FB8E1A4888F}" presName="parentLin" presStyleCnt="0"/>
      <dgm:spPr/>
    </dgm:pt>
    <dgm:pt modelId="{050186A9-C2F1-43DB-B041-3A1EC3F5CCA6}" type="pres">
      <dgm:prSet presAssocID="{E428F46B-C49C-4555-8321-0FB8E1A4888F}" presName="parentLeftMargin" presStyleLbl="node1" presStyleIdx="0" presStyleCnt="2"/>
      <dgm:spPr/>
    </dgm:pt>
    <dgm:pt modelId="{08BF9578-761B-4DF2-AF24-B14ECC4BF20B}" type="pres">
      <dgm:prSet presAssocID="{E428F46B-C49C-4555-8321-0FB8E1A4888F}" presName="parentText" presStyleLbl="node1" presStyleIdx="0" presStyleCnt="2" custScaleX="128951">
        <dgm:presLayoutVars>
          <dgm:chMax val="0"/>
          <dgm:bulletEnabled val="1"/>
        </dgm:presLayoutVars>
      </dgm:prSet>
      <dgm:spPr/>
    </dgm:pt>
    <dgm:pt modelId="{596AA650-662D-4CFC-B33F-659BF7E8CD7E}" type="pres">
      <dgm:prSet presAssocID="{E428F46B-C49C-4555-8321-0FB8E1A4888F}" presName="negativeSpace" presStyleCnt="0"/>
      <dgm:spPr/>
    </dgm:pt>
    <dgm:pt modelId="{1ADBB7A1-94BB-4CB2-A0E5-E64E0DE1D074}" type="pres">
      <dgm:prSet presAssocID="{E428F46B-C49C-4555-8321-0FB8E1A4888F}" presName="childText" presStyleLbl="conFgAcc1" presStyleIdx="0" presStyleCnt="2">
        <dgm:presLayoutVars>
          <dgm:bulletEnabled val="1"/>
        </dgm:presLayoutVars>
      </dgm:prSet>
      <dgm:spPr/>
    </dgm:pt>
    <dgm:pt modelId="{3B9B6EBC-F1D8-496D-A30F-3E6A000B6B67}" type="pres">
      <dgm:prSet presAssocID="{7FDBE478-646F-43CE-9E0C-81C58822F9E3}" presName="spaceBetweenRectangles" presStyleCnt="0"/>
      <dgm:spPr/>
    </dgm:pt>
    <dgm:pt modelId="{BE2F5D4E-BBA6-4853-B942-3AA433A448B0}" type="pres">
      <dgm:prSet presAssocID="{82C81F24-574C-4A36-8880-365387949A0B}" presName="parentLin" presStyleCnt="0"/>
      <dgm:spPr/>
    </dgm:pt>
    <dgm:pt modelId="{85F7257E-BA98-430B-900A-64853F159001}" type="pres">
      <dgm:prSet presAssocID="{82C81F24-574C-4A36-8880-365387949A0B}" presName="parentLeftMargin" presStyleLbl="node1" presStyleIdx="0" presStyleCnt="2"/>
      <dgm:spPr/>
    </dgm:pt>
    <dgm:pt modelId="{A51398EB-5674-43A2-B85A-C15B3A897C11}" type="pres">
      <dgm:prSet presAssocID="{82C81F24-574C-4A36-8880-365387949A0B}" presName="parentText" presStyleLbl="node1" presStyleIdx="1" presStyleCnt="2" custScaleX="128951">
        <dgm:presLayoutVars>
          <dgm:chMax val="0"/>
          <dgm:bulletEnabled val="1"/>
        </dgm:presLayoutVars>
      </dgm:prSet>
      <dgm:spPr/>
    </dgm:pt>
    <dgm:pt modelId="{1CFBFF35-CBA4-44B3-ABB5-01CBADD2847D}" type="pres">
      <dgm:prSet presAssocID="{82C81F24-574C-4A36-8880-365387949A0B}" presName="negativeSpace" presStyleCnt="0"/>
      <dgm:spPr/>
    </dgm:pt>
    <dgm:pt modelId="{E8F38A3F-CBE3-473C-84A5-953BEABFC1C6}" type="pres">
      <dgm:prSet presAssocID="{82C81F24-574C-4A36-8880-365387949A0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B1AA78E-2810-434A-BC29-7E697BC8B3AA}" type="presOf" srcId="{E428F46B-C49C-4555-8321-0FB8E1A4888F}" destId="{08BF9578-761B-4DF2-AF24-B14ECC4BF20B}" srcOrd="1" destOrd="0" presId="urn:microsoft.com/office/officeart/2005/8/layout/list1"/>
    <dgm:cxn modelId="{05332AA8-A01C-44C6-BBC1-67D369D4BEC2}" type="presOf" srcId="{A6F56BE6-B13A-49F2-9FE6-05D7EBE0FE12}" destId="{82B13EF8-D7C7-4152-8505-D01150203D7D}" srcOrd="0" destOrd="0" presId="urn:microsoft.com/office/officeart/2005/8/layout/list1"/>
    <dgm:cxn modelId="{B9583FB3-DC8F-49EE-938D-F552E91D428E}" srcId="{A6F56BE6-B13A-49F2-9FE6-05D7EBE0FE12}" destId="{E428F46B-C49C-4555-8321-0FB8E1A4888F}" srcOrd="0" destOrd="0" parTransId="{7F866F8A-8B65-4C5B-9C59-2C14D6462F27}" sibTransId="{7FDBE478-646F-43CE-9E0C-81C58822F9E3}"/>
    <dgm:cxn modelId="{DC50B8C3-0C88-4050-A6CF-0B8AE0D77FE8}" type="presOf" srcId="{E428F46B-C49C-4555-8321-0FB8E1A4888F}" destId="{050186A9-C2F1-43DB-B041-3A1EC3F5CCA6}" srcOrd="0" destOrd="0" presId="urn:microsoft.com/office/officeart/2005/8/layout/list1"/>
    <dgm:cxn modelId="{35F634E6-0671-41E0-975F-850EB56853D5}" type="presOf" srcId="{82C81F24-574C-4A36-8880-365387949A0B}" destId="{A51398EB-5674-43A2-B85A-C15B3A897C11}" srcOrd="1" destOrd="0" presId="urn:microsoft.com/office/officeart/2005/8/layout/list1"/>
    <dgm:cxn modelId="{467207F4-5358-431B-8D22-11C885D84C50}" type="presOf" srcId="{82C81F24-574C-4A36-8880-365387949A0B}" destId="{85F7257E-BA98-430B-900A-64853F159001}" srcOrd="0" destOrd="0" presId="urn:microsoft.com/office/officeart/2005/8/layout/list1"/>
    <dgm:cxn modelId="{181C45F6-DBA9-4FBA-9A60-7F6EF746C494}" srcId="{A6F56BE6-B13A-49F2-9FE6-05D7EBE0FE12}" destId="{82C81F24-574C-4A36-8880-365387949A0B}" srcOrd="1" destOrd="0" parTransId="{C1F6A6DA-118D-487C-BC6D-8A617C03D83A}" sibTransId="{995CA235-E8EA-4D3A-9EA3-595F3018FA98}"/>
    <dgm:cxn modelId="{DDD53C12-A096-4F29-85EF-E5724C8353B0}" type="presParOf" srcId="{82B13EF8-D7C7-4152-8505-D01150203D7D}" destId="{4B23D49E-2ED8-4AD4-B622-7BE0F32F321D}" srcOrd="0" destOrd="0" presId="urn:microsoft.com/office/officeart/2005/8/layout/list1"/>
    <dgm:cxn modelId="{7174C746-B5A2-4C80-8976-506253045B0F}" type="presParOf" srcId="{4B23D49E-2ED8-4AD4-B622-7BE0F32F321D}" destId="{050186A9-C2F1-43DB-B041-3A1EC3F5CCA6}" srcOrd="0" destOrd="0" presId="urn:microsoft.com/office/officeart/2005/8/layout/list1"/>
    <dgm:cxn modelId="{A0A6680F-EB32-4E74-B2DF-BCE23B5272B6}" type="presParOf" srcId="{4B23D49E-2ED8-4AD4-B622-7BE0F32F321D}" destId="{08BF9578-761B-4DF2-AF24-B14ECC4BF20B}" srcOrd="1" destOrd="0" presId="urn:microsoft.com/office/officeart/2005/8/layout/list1"/>
    <dgm:cxn modelId="{F5893237-4B54-42C7-82B0-960B5B839186}" type="presParOf" srcId="{82B13EF8-D7C7-4152-8505-D01150203D7D}" destId="{596AA650-662D-4CFC-B33F-659BF7E8CD7E}" srcOrd="1" destOrd="0" presId="urn:microsoft.com/office/officeart/2005/8/layout/list1"/>
    <dgm:cxn modelId="{C0B0CC78-CD2C-4692-8182-5BB0C06B813C}" type="presParOf" srcId="{82B13EF8-D7C7-4152-8505-D01150203D7D}" destId="{1ADBB7A1-94BB-4CB2-A0E5-E64E0DE1D074}" srcOrd="2" destOrd="0" presId="urn:microsoft.com/office/officeart/2005/8/layout/list1"/>
    <dgm:cxn modelId="{F84FA6F7-E0B9-40A7-8C86-F099FDD073C4}" type="presParOf" srcId="{82B13EF8-D7C7-4152-8505-D01150203D7D}" destId="{3B9B6EBC-F1D8-496D-A30F-3E6A000B6B67}" srcOrd="3" destOrd="0" presId="urn:microsoft.com/office/officeart/2005/8/layout/list1"/>
    <dgm:cxn modelId="{32FEE62B-61F5-4A57-80B2-409E01AA82C6}" type="presParOf" srcId="{82B13EF8-D7C7-4152-8505-D01150203D7D}" destId="{BE2F5D4E-BBA6-4853-B942-3AA433A448B0}" srcOrd="4" destOrd="0" presId="urn:microsoft.com/office/officeart/2005/8/layout/list1"/>
    <dgm:cxn modelId="{C3D1B1B5-437D-4BB2-86A1-43DBFE69BF5C}" type="presParOf" srcId="{BE2F5D4E-BBA6-4853-B942-3AA433A448B0}" destId="{85F7257E-BA98-430B-900A-64853F159001}" srcOrd="0" destOrd="0" presId="urn:microsoft.com/office/officeart/2005/8/layout/list1"/>
    <dgm:cxn modelId="{192FBD98-7975-46AA-A342-6288A8C597B9}" type="presParOf" srcId="{BE2F5D4E-BBA6-4853-B942-3AA433A448B0}" destId="{A51398EB-5674-43A2-B85A-C15B3A897C11}" srcOrd="1" destOrd="0" presId="urn:microsoft.com/office/officeart/2005/8/layout/list1"/>
    <dgm:cxn modelId="{6F68691A-8A3D-4014-B86C-BD5BB94D157F}" type="presParOf" srcId="{82B13EF8-D7C7-4152-8505-D01150203D7D}" destId="{1CFBFF35-CBA4-44B3-ABB5-01CBADD2847D}" srcOrd="5" destOrd="0" presId="urn:microsoft.com/office/officeart/2005/8/layout/list1"/>
    <dgm:cxn modelId="{B520DC7C-FF77-458D-9B25-AEED94C87D89}" type="presParOf" srcId="{82B13EF8-D7C7-4152-8505-D01150203D7D}" destId="{E8F38A3F-CBE3-473C-84A5-953BEABFC1C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06ED3-8967-4A1C-9E7A-44FDF5590D78}">
      <dsp:nvSpPr>
        <dsp:cNvPr id="0" name=""/>
        <dsp:cNvSpPr/>
      </dsp:nvSpPr>
      <dsp:spPr>
        <a:xfrm>
          <a:off x="1627096" y="570240"/>
          <a:ext cx="4695355" cy="4670377"/>
        </a:xfrm>
        <a:prstGeom prst="pie">
          <a:avLst>
            <a:gd name="adj1" fmla="val 16200000"/>
            <a:gd name="adj2" fmla="val 1800000"/>
          </a:avLst>
        </a:prstGeom>
        <a:solidFill>
          <a:srgbClr val="6DBE4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4179916" y="1432036"/>
        <a:ext cx="1593067" cy="1556792"/>
      </dsp:txXfrm>
    </dsp:sp>
    <dsp:sp modelId="{44618673-05F8-4D88-BC03-2C7CBDB687DA}">
      <dsp:nvSpPr>
        <dsp:cNvPr id="0" name=""/>
        <dsp:cNvSpPr/>
      </dsp:nvSpPr>
      <dsp:spPr>
        <a:xfrm>
          <a:off x="1670036" y="522942"/>
          <a:ext cx="4608576" cy="4608576"/>
        </a:xfrm>
        <a:prstGeom prst="pie">
          <a:avLst>
            <a:gd name="adj1" fmla="val 1800000"/>
            <a:gd name="adj2" fmla="val 9000000"/>
          </a:avLst>
        </a:prstGeom>
        <a:solidFill>
          <a:srgbClr val="004E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2931908" y="3430734"/>
        <a:ext cx="2084832" cy="1426464"/>
      </dsp:txXfrm>
    </dsp:sp>
    <dsp:sp modelId="{97203243-5DEB-4E3D-909D-180D70D4E8F3}">
      <dsp:nvSpPr>
        <dsp:cNvPr id="0" name=""/>
        <dsp:cNvSpPr/>
      </dsp:nvSpPr>
      <dsp:spPr>
        <a:xfrm>
          <a:off x="1670036" y="522942"/>
          <a:ext cx="4608576" cy="4608576"/>
        </a:xfrm>
        <a:prstGeom prst="pie">
          <a:avLst>
            <a:gd name="adj1" fmla="val 9000000"/>
            <a:gd name="adj2" fmla="val 16200000"/>
          </a:avLst>
        </a:prstGeom>
        <a:solidFill>
          <a:srgbClr val="B94197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2163812" y="1428198"/>
        <a:ext cx="1563624" cy="1536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BB7A1-94BB-4CB2-A0E5-E64E0DE1D074}">
      <dsp:nvSpPr>
        <dsp:cNvPr id="0" name=""/>
        <dsp:cNvSpPr/>
      </dsp:nvSpPr>
      <dsp:spPr>
        <a:xfrm>
          <a:off x="0" y="784281"/>
          <a:ext cx="8610600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F9578-761B-4DF2-AF24-B14ECC4BF20B}">
      <dsp:nvSpPr>
        <dsp:cNvPr id="0" name=""/>
        <dsp:cNvSpPr/>
      </dsp:nvSpPr>
      <dsp:spPr>
        <a:xfrm>
          <a:off x="430530" y="2001"/>
          <a:ext cx="7772418" cy="1564560"/>
        </a:xfrm>
        <a:prstGeom prst="roundRect">
          <a:avLst/>
        </a:prstGeom>
        <a:solidFill>
          <a:srgbClr val="DE7E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May have scholarships available</a:t>
          </a:r>
          <a:b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to the children of employees</a:t>
          </a:r>
        </a:p>
      </dsp:txBody>
      <dsp:txXfrm>
        <a:off x="506906" y="78377"/>
        <a:ext cx="7619666" cy="1411808"/>
      </dsp:txXfrm>
    </dsp:sp>
    <dsp:sp modelId="{E8F38A3F-CBE3-473C-84A5-953BEABFC1C6}">
      <dsp:nvSpPr>
        <dsp:cNvPr id="0" name=""/>
        <dsp:cNvSpPr/>
      </dsp:nvSpPr>
      <dsp:spPr>
        <a:xfrm>
          <a:off x="0" y="3188361"/>
          <a:ext cx="8610600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398EB-5674-43A2-B85A-C15B3A897C11}">
      <dsp:nvSpPr>
        <dsp:cNvPr id="0" name=""/>
        <dsp:cNvSpPr/>
      </dsp:nvSpPr>
      <dsp:spPr>
        <a:xfrm>
          <a:off x="430530" y="2406081"/>
          <a:ext cx="7772418" cy="1564560"/>
        </a:xfrm>
        <a:prstGeom prst="roundRect">
          <a:avLst/>
        </a:prstGeom>
        <a:solidFill>
          <a:srgbClr val="DE7E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May have educational benefits for their employees</a:t>
          </a:r>
        </a:p>
      </dsp:txBody>
      <dsp:txXfrm>
        <a:off x="506906" y="2482457"/>
        <a:ext cx="7619666" cy="1411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theme" Target="../theme/theme3.xml"/><Relationship Id="rId4" Type="http://schemas.openxmlformats.org/officeDocument/2006/relationships/image" Target="../media/image3.sv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560" y="9009459"/>
            <a:ext cx="6990080" cy="48006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" y="228600"/>
            <a:ext cx="7315200" cy="6527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7766" tIns="48882" rIns="97766" bIns="48882">
            <a:spAutoFit/>
          </a:bodyPr>
          <a:lstStyle/>
          <a:p>
            <a:pPr algn="ctr" defTabSz="976971" eaLnBrk="0" hangingPunct="0">
              <a:defRPr/>
            </a:pPr>
            <a:r>
              <a:rPr lang="en-US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You Need to Know</a:t>
            </a:r>
            <a:br>
              <a:rPr lang="en-US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 Financial Aid</a:t>
            </a: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6DBB8D91-FD1F-620B-6444-E5CF461FD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386" y="9348593"/>
            <a:ext cx="7022254" cy="2526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7766" tIns="48882" rIns="97766" bIns="48882">
            <a:spAutoFit/>
          </a:bodyPr>
          <a:lstStyle/>
          <a:p>
            <a:pPr defTabSz="976971" eaLnBrk="0" hangingPunct="0">
              <a:spcBef>
                <a:spcPct val="5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© 2024 NASFAA                                                                                       </a:t>
            </a:r>
            <a:fld id="{5A4E40A0-19A0-4F29-A9C5-577C813A7B7F}" type="slidenum">
              <a:rPr lang="en-US" sz="1000">
                <a:solidFill>
                  <a:schemeClr val="bg1"/>
                </a:solidFill>
              </a:rPr>
              <a:pPr defTabSz="976971" eaLnBrk="0" hangingPunct="0">
                <a:spcBef>
                  <a:spcPct val="50000"/>
                </a:spcBef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</a:rPr>
              <a:t>                                     What You Need to Know About Financial Aid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E00EBBD-61FC-AA57-A766-A09BABFCA8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6446" b="27273"/>
          <a:stretch/>
        </p:blipFill>
        <p:spPr>
          <a:xfrm>
            <a:off x="162560" y="202724"/>
            <a:ext cx="138302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0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8B9A4EA-07C7-4A62-8053-FD0A2A4690A2}" type="datetimeFigureOut">
              <a:rPr lang="en-US" smtClean="0"/>
              <a:t>11/14/24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5A7F8C3-B5D2-4565-BB39-641E547D4F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4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FDEBE571-D673-48C8-8A68-3EF44DB84E6C}" type="slidenum">
              <a:rPr lang="en-US" smtClean="0"/>
              <a:pPr defTabSz="965547"/>
              <a:t>1</a:t>
            </a:fld>
            <a:endParaRPr lang="en-US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67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CC6CFD0-DC60-458C-AE52-4B994E19B42C}" type="slidenum">
              <a:rPr lang="en-US" smtClean="0"/>
              <a:pPr defTabSz="965547"/>
              <a:t>12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70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7DE51A1-F46D-4CC5-B68C-1DF1E373D830}" type="slidenum">
              <a:rPr lang="en-US" smtClean="0"/>
              <a:pPr defTabSz="965547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46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159798F6-1026-48A0-917D-8EC2D58D2643}" type="slidenum">
              <a:rPr lang="en-US" smtClean="0"/>
              <a:pPr defTabSz="965547"/>
              <a:t>14</a:t>
            </a:fld>
            <a:endParaRPr lang="en-US" dirty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69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BFD145FB-0545-4855-A968-B16B26A83A3E}" type="slidenum">
              <a:rPr lang="en-US" smtClean="0"/>
              <a:pPr defTabSz="965547"/>
              <a:t>15</a:t>
            </a:fld>
            <a:endParaRPr lang="en-US" dirty="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23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E584059-081E-41D0-AFB4-EB5D98E24342}" type="slidenum">
              <a:rPr lang="en-US" smtClean="0"/>
              <a:pPr defTabSz="965547"/>
              <a:t>16</a:t>
            </a:fld>
            <a:endParaRPr lang="en-US" dirty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33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59F7DB87-13D1-4C33-B263-04655F864FF9}" type="slidenum">
              <a:rPr lang="en-US" smtClean="0"/>
              <a:pPr defTabSz="965547"/>
              <a:t>23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03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12DEE39B-F2E8-48E6-AE51-21D491C32E14}" type="slidenum">
              <a:rPr lang="en-US" smtClean="0"/>
              <a:pPr defTabSz="965547"/>
              <a:t>24</a:t>
            </a:fld>
            <a:endParaRPr lang="en-US" dirty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4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57C5BEE8-4CF6-4DCD-88A4-22DFF83971C9}" type="slidenum">
              <a:rPr lang="en-US" smtClean="0"/>
              <a:pPr defTabSz="965547"/>
              <a:t>27</a:t>
            </a:fld>
            <a:endParaRPr lang="en-US" dirty="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4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EE228228-AC28-4E68-A247-8929559E1C66}" type="slidenum">
              <a:rPr lang="en-US" smtClean="0"/>
              <a:pPr defTabSz="965547"/>
              <a:t>28</a:t>
            </a:fld>
            <a:endParaRPr lang="en-US" dirty="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90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8A85F2B9-2469-4CE0-8E58-DFD2E4B24016}" type="slidenum">
              <a:rPr lang="en-US" smtClean="0"/>
              <a:pPr defTabSz="965547"/>
              <a:t>3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3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BD271A48-0907-4B9A-9683-94634E7A37DB}" type="slidenum">
              <a:rPr lang="en-US" smtClean="0"/>
              <a:pPr defTabSz="965547"/>
              <a:t>4</a:t>
            </a:fld>
            <a:endParaRPr lang="en-US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047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F24611B-E88E-43C3-B3A9-16ADB40B3606}" type="slidenum">
              <a:rPr lang="en-US" smtClean="0"/>
              <a:pPr defTabSz="965547"/>
              <a:t>6</a:t>
            </a:fld>
            <a:endParaRPr lang="en-US" dirty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983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CC6CFD0-DC60-458C-AE52-4B994E19B42C}" type="slidenum">
              <a:rPr lang="en-US" smtClean="0"/>
              <a:pPr defTabSz="965547"/>
              <a:t>7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84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878036FA-F945-4F03-9DA4-50F6603CFA53}" type="slidenum">
              <a:rPr lang="en-US" smtClean="0"/>
              <a:pPr defTabSz="965547"/>
              <a:t>8</a:t>
            </a:fld>
            <a:endParaRPr lang="en-US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383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1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821CF2FE-FD55-4EEC-9023-A5156ABE4C1F}" type="slidenum">
              <a:rPr lang="en-US" smtClean="0"/>
              <a:pPr defTabSz="965547"/>
              <a:t>10</a:t>
            </a:fld>
            <a:endParaRPr lang="en-US" dirty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18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CC6CFD0-DC60-458C-AE52-4B994E19B42C}" type="slidenum">
              <a:rPr lang="en-US" smtClean="0"/>
              <a:pPr defTabSz="965547"/>
              <a:t>11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2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C2D3-93D5-4BE3-BBB5-D14F08BDEAA6}" type="datetimeFigureOut">
              <a:rPr lang="en-US" smtClean="0"/>
              <a:t>11/14/24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0D5829-BF81-4B5F-9352-5DBF3364030B}"/>
              </a:ext>
            </a:extLst>
          </p:cNvPr>
          <p:cNvGrpSpPr/>
          <p:nvPr userDrawn="1"/>
        </p:nvGrpSpPr>
        <p:grpSpPr>
          <a:xfrm>
            <a:off x="0" y="1219200"/>
            <a:ext cx="12192000" cy="5638800"/>
            <a:chOff x="0" y="1219200"/>
            <a:chExt cx="12192000" cy="56388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0D86A5D-03B3-4E20-AED6-BF907532A1F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7778"/>
            <a:stretch/>
          </p:blipFill>
          <p:spPr>
            <a:xfrm>
              <a:off x="0" y="1219200"/>
              <a:ext cx="12192000" cy="56388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2557AA-459D-4AEA-9A6A-DA6BAE05636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65417" t="90463" r="20625"/>
            <a:stretch/>
          </p:blipFill>
          <p:spPr>
            <a:xfrm>
              <a:off x="9677400" y="5867400"/>
              <a:ext cx="2387600" cy="781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1164462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C2D3-93D5-4BE3-BBB5-D14F08BDEAA6}" type="datetimeFigureOut">
              <a:rPr lang="en-US" smtClean="0"/>
              <a:t>11/14/24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819974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C2D3-93D5-4BE3-BBB5-D14F08BDEAA6}" type="datetimeFigureOut">
              <a:rPr lang="en-US" smtClean="0"/>
              <a:t>11/14/24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883212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>
            <a:off x="508000" y="76200"/>
            <a:ext cx="11176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5B99"/>
                </a:solidFill>
              </a:rPr>
              <a:t>National Association of Student </a:t>
            </a:r>
            <a:br>
              <a:rPr lang="en-US" sz="2800" b="1" dirty="0">
                <a:solidFill>
                  <a:srgbClr val="005B99"/>
                </a:solidFill>
              </a:rPr>
            </a:br>
            <a:r>
              <a:rPr lang="en-US" sz="2800" b="1" dirty="0">
                <a:solidFill>
                  <a:srgbClr val="005B99"/>
                </a:solidFill>
              </a:rPr>
              <a:t>Financial Aid Administrators Presents …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0" y="1676400"/>
            <a:ext cx="10363200" cy="3352800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6396067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005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A3B9C9E-32B9-455D-AFFA-35C08D0AA290}"/>
              </a:ext>
            </a:extLst>
          </p:cNvPr>
          <p:cNvCxnSpPr/>
          <p:nvPr userDrawn="1"/>
        </p:nvCxnSpPr>
        <p:spPr>
          <a:xfrm>
            <a:off x="0" y="6705600"/>
            <a:ext cx="12192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F288AA69-DF4A-709A-C3B4-33A0DF8EF8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446" b="27273"/>
          <a:stretch/>
        </p:blipFill>
        <p:spPr>
          <a:xfrm>
            <a:off x="0" y="5853544"/>
            <a:ext cx="1676400" cy="77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0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1127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1447800"/>
            <a:ext cx="5537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447800"/>
            <a:ext cx="5537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89ED1CE-18B6-D840-2693-D57F797221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446" b="27273"/>
          <a:stretch/>
        </p:blipFill>
        <p:spPr>
          <a:xfrm>
            <a:off x="0" y="5853544"/>
            <a:ext cx="1676400" cy="77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78925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6516143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ADBB-A45F-404E-9E94-6124B0A69EB6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32BB-D5D7-4C4A-9430-01678748270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992F6F-A377-4EAF-95B0-7B2171B9E662}"/>
              </a:ext>
            </a:extLst>
          </p:cNvPr>
          <p:cNvSpPr txBox="1"/>
          <p:nvPr userDrawn="1"/>
        </p:nvSpPr>
        <p:spPr>
          <a:xfrm>
            <a:off x="12090401" y="586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F878379-C030-4925-8F3B-2BC6D51F3F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446" b="27273"/>
          <a:stretch/>
        </p:blipFill>
        <p:spPr>
          <a:xfrm>
            <a:off x="0" y="5853544"/>
            <a:ext cx="1676400" cy="77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16166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C2D3-93D5-4BE3-BBB5-D14F08BDEAA6}" type="datetimeFigureOut">
              <a:rPr lang="en-US" smtClean="0"/>
              <a:t>11/14/24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73772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ADBB-A45F-404E-9E94-6124B0A69EB6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32BB-D5D7-4C4A-9430-01678748270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3444B3-CDBE-4AFE-9BB2-8B0F5BD63B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446" b="27273"/>
          <a:stretch/>
        </p:blipFill>
        <p:spPr>
          <a:xfrm>
            <a:off x="0" y="5853544"/>
            <a:ext cx="1676400" cy="77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19803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C2D3-93D5-4BE3-BBB5-D14F08BDEAA6}" type="datetimeFigureOut">
              <a:rPr lang="en-US" smtClean="0"/>
              <a:t>11/14/24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423329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ADBB-A45F-404E-9E94-6124B0A69EB6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32BB-D5D7-4C4A-9430-01678748270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6E86BC8-CF3F-44A3-86FA-D4A28874BE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446" b="27273"/>
          <a:stretch/>
        </p:blipFill>
        <p:spPr>
          <a:xfrm>
            <a:off x="0" y="5853544"/>
            <a:ext cx="1676400" cy="77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50870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C2D3-93D5-4BE3-BBB5-D14F08BDEAA6}" type="datetimeFigureOut">
              <a:rPr lang="en-US" smtClean="0"/>
              <a:t>11/14/24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708623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C2D3-93D5-4BE3-BBB5-D14F08BDEAA6}" type="datetimeFigureOut">
              <a:rPr lang="en-US" smtClean="0"/>
              <a:t>11/14/24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878212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C2D3-93D5-4BE3-BBB5-D14F08BDEAA6}" type="datetimeFigureOut">
              <a:rPr lang="en-US" smtClean="0"/>
              <a:t>11/14/24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403807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2ADBB-A45F-404E-9E94-6124B0A69EB6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132BB-D5D7-4C4A-9430-01678748270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E6302F-D1DA-476D-B377-5901120B30BD}"/>
              </a:ext>
            </a:extLst>
          </p:cNvPr>
          <p:cNvSpPr/>
          <p:nvPr userDrawn="1"/>
        </p:nvSpPr>
        <p:spPr bwMode="auto">
          <a:xfrm>
            <a:off x="0" y="6705600"/>
            <a:ext cx="12192000" cy="182880"/>
          </a:xfrm>
          <a:prstGeom prst="rect">
            <a:avLst/>
          </a:prstGeom>
          <a:solidFill>
            <a:srgbClr val="005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E6EEDE-B76C-469B-8EA0-43DB27348E5C}"/>
              </a:ext>
            </a:extLst>
          </p:cNvPr>
          <p:cNvCxnSpPr/>
          <p:nvPr userDrawn="1"/>
        </p:nvCxnSpPr>
        <p:spPr>
          <a:xfrm>
            <a:off x="0" y="6705600"/>
            <a:ext cx="12192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70">
            <a:extLst>
              <a:ext uri="{FF2B5EF4-FFF2-40B4-BE49-F238E27FC236}">
                <a16:creationId xmlns:a16="http://schemas.microsoft.com/office/drawing/2014/main" id="{426E9A3D-B025-4793-A533-50234D08CF1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00" y="640080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© 2024 NASFAA   Slide </a:t>
            </a:r>
            <a:fld id="{3E8EC1CB-C9E7-4076-8034-5D4E4E9EDADC}" type="slidenum">
              <a:rPr lang="en-US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‹#›</a:t>
            </a:fld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650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63" r:id="rId15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673690-E944-F215-DAFD-22EA1754D2FA}"/>
              </a:ext>
            </a:extLst>
          </p:cNvPr>
          <p:cNvGrpSpPr/>
          <p:nvPr/>
        </p:nvGrpSpPr>
        <p:grpSpPr>
          <a:xfrm>
            <a:off x="0" y="1676400"/>
            <a:ext cx="12192000" cy="5638800"/>
            <a:chOff x="0" y="1219200"/>
            <a:chExt cx="12192000" cy="56388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9CEBE21-E6BD-BBC9-3C85-B935F85854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17778"/>
            <a:stretch/>
          </p:blipFill>
          <p:spPr>
            <a:xfrm>
              <a:off x="0" y="1219200"/>
              <a:ext cx="12192000" cy="56388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D4B1405-8331-01DB-485C-DFBEFA09A85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65417" t="90463" r="20625"/>
            <a:stretch/>
          </p:blipFill>
          <p:spPr>
            <a:xfrm>
              <a:off x="9677400" y="5867400"/>
              <a:ext cx="2387600" cy="781051"/>
            </a:xfrm>
            <a:prstGeom prst="rect">
              <a:avLst/>
            </a:prstGeom>
          </p:spPr>
        </p:pic>
      </p:grp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2362200" y="762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30000"/>
              </a:spcBef>
              <a:defRPr/>
            </a:pPr>
            <a: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You </a:t>
            </a:r>
            <a:b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 to Know </a:t>
            </a:r>
            <a:b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 Financial Aid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39C03A-5757-2042-5506-1D3AC6F298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5172" b="25172"/>
          <a:stretch/>
        </p:blipFill>
        <p:spPr>
          <a:xfrm>
            <a:off x="9400203" y="5410199"/>
            <a:ext cx="2762250" cy="13716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36B1FD3-54F4-E4C3-BEE3-AF864D9CD4BB}"/>
              </a:ext>
            </a:extLst>
          </p:cNvPr>
          <p:cNvSpPr txBox="1">
            <a:spLocks/>
          </p:cNvSpPr>
          <p:nvPr/>
        </p:nvSpPr>
        <p:spPr>
          <a:xfrm>
            <a:off x="207259" y="6191375"/>
            <a:ext cx="2804894" cy="37568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Libre Franklin Thin"/>
              <a:buNone/>
              <a:defRPr lang="en-US" sz="2400" b="0" i="0" u="none" strike="noStrike" kern="120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l"/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4544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0"/>
            <a:ext cx="100298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StudentAid.gov Account Username and Password (FSA ID)</a:t>
            </a:r>
          </a:p>
        </p:txBody>
      </p:sp>
      <p:sp>
        <p:nvSpPr>
          <p:cNvPr id="7475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64" y="1343803"/>
            <a:ext cx="6524625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buClr>
                <a:srgbClr val="005B99"/>
              </a:buClr>
              <a:buSzPct val="110000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Used for FAFSA completion and access to certain U.S. Department of Education websites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005B99"/>
              </a:buClr>
              <a:buSzPct val="110000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Student and parent must create own FSA ID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005B99"/>
              </a:buClr>
              <a:buSzPct val="110000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May be used throughout financial aid process, including subsequent school years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005B99"/>
              </a:buClr>
              <a:buSzPct val="110000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Only the owner should create an 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FSA ID</a:t>
            </a:r>
          </a:p>
        </p:txBody>
      </p:sp>
      <p:pic>
        <p:nvPicPr>
          <p:cNvPr id="74755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8272464" y="3567114"/>
            <a:ext cx="28575" cy="28575"/>
          </a:xfrm>
        </p:spPr>
      </p:pic>
      <p:pic>
        <p:nvPicPr>
          <p:cNvPr id="7475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1714" y="3414714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F61EDB-F675-79E5-0825-6C6FC10CF50A}"/>
              </a:ext>
            </a:extLst>
          </p:cNvPr>
          <p:cNvSpPr txBox="1"/>
          <p:nvPr/>
        </p:nvSpPr>
        <p:spPr>
          <a:xfrm>
            <a:off x="3401036" y="5847167"/>
            <a:ext cx="6777256" cy="373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  <a:buSzPct val="11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Apply at https://studentaid.gov/fsa-id/create-account/launch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C5994F-3160-8868-11CF-AEC583F3C2AA}"/>
              </a:ext>
            </a:extLst>
          </p:cNvPr>
          <p:cNvSpPr/>
          <p:nvPr/>
        </p:nvSpPr>
        <p:spPr>
          <a:xfrm>
            <a:off x="3401036" y="5867402"/>
            <a:ext cx="6123964" cy="380999"/>
          </a:xfrm>
          <a:prstGeom prst="roundRect">
            <a:avLst/>
          </a:prstGeom>
          <a:noFill/>
          <a:ln w="22225">
            <a:solidFill>
              <a:srgbClr val="DE7E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C1AE22-6D03-9590-0AC9-96E942277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324" y="1084141"/>
            <a:ext cx="3997352" cy="438912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487139391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FAFSA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DB8B70-44CE-D9A6-4D03-7A7B20C7D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524000"/>
            <a:ext cx="5204823" cy="4545212"/>
          </a:xfrm>
          <a:prstGeom prst="rect">
            <a:avLst/>
          </a:prstGeom>
          <a:ln w="28575">
            <a:solidFill>
              <a:srgbClr val="004E7D"/>
            </a:solidFill>
          </a:ln>
        </p:spPr>
      </p:pic>
    </p:spTree>
    <p:extLst>
      <p:ext uri="{BB962C8B-B14F-4D97-AF65-F5344CB8AC3E}">
        <p14:creationId xmlns:p14="http://schemas.microsoft.com/office/powerpoint/2010/main" val="1007844782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C2CC98-F073-433C-8CB5-58B0C13B38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90" t="180095" r="43891" b="-180095"/>
          <a:stretch/>
        </p:blipFill>
        <p:spPr>
          <a:xfrm>
            <a:off x="4572000" y="1939568"/>
            <a:ext cx="3657600" cy="107697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034693F4-33E1-4B5A-BB4F-8B00883F87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10287000" cy="1143000"/>
          </a:xfrm>
        </p:spPr>
        <p:txBody>
          <a:bodyPr/>
          <a:lstStyle/>
          <a:p>
            <a:r>
              <a:rPr lang="en-US" dirty="0"/>
              <a:t>Online FAFSA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B03A9D-04ED-42A1-8420-A6E9057DAC4C}"/>
              </a:ext>
            </a:extLst>
          </p:cNvPr>
          <p:cNvSpPr/>
          <p:nvPr/>
        </p:nvSpPr>
        <p:spPr>
          <a:xfrm>
            <a:off x="4876800" y="5334000"/>
            <a:ext cx="2438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775E1C-20E6-4726-DD41-B997F6D34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2409" y="1628732"/>
            <a:ext cx="5967183" cy="3600537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CF20DE-E87C-0309-3C82-5A31AA70EFD6}"/>
              </a:ext>
            </a:extLst>
          </p:cNvPr>
          <p:cNvSpPr txBox="1"/>
          <p:nvPr/>
        </p:nvSpPr>
        <p:spPr>
          <a:xfrm>
            <a:off x="3429000" y="5418108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Note: Screenshot from U.S. Department of Education’s </a:t>
            </a:r>
            <a:br>
              <a:rPr lang="en-US" sz="1200" i="1" dirty="0"/>
            </a:br>
            <a:r>
              <a:rPr lang="en-US" sz="1200" i="1" dirty="0"/>
              <a:t>2024-25 FAFSA Form Preview Presentation, July 2023 </a:t>
            </a:r>
          </a:p>
        </p:txBody>
      </p:sp>
    </p:spTree>
    <p:extLst>
      <p:ext uri="{BB962C8B-B14F-4D97-AF65-F5344CB8AC3E}">
        <p14:creationId xmlns:p14="http://schemas.microsoft.com/office/powerpoint/2010/main" val="3521283473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Act Direct Data Exchange (FA-DDX) 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Allows for an individual’s federal tax information (FTI) to be directly transferred from the IRS to the FAFSA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Consent is required by all contributors on FAFSA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IRS transfers information to populate FAFSA income questions for most tax filers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Eliminates manual entry of tax and income information</a:t>
            </a:r>
          </a:p>
        </p:txBody>
      </p:sp>
    </p:spTree>
    <p:extLst>
      <p:ext uri="{BB962C8B-B14F-4D97-AF65-F5344CB8AC3E}">
        <p14:creationId xmlns:p14="http://schemas.microsoft.com/office/powerpoint/2010/main" val="2177817598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Student Information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Identity and contact information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Consent for FTI transfer from IRS 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Marital status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plans 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Personal and unusual circumstances</a:t>
            </a:r>
          </a:p>
          <a:p>
            <a:pPr marL="0" indent="0">
              <a:spcBef>
                <a:spcPts val="1800"/>
              </a:spcBef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562956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Student Dependency Status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8D4D21-A984-7597-7136-B6582AC68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484" y="1530262"/>
            <a:ext cx="5795032" cy="3797476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D52FC0-94A7-C61A-4AB5-4F3E9249EE08}"/>
              </a:ext>
            </a:extLst>
          </p:cNvPr>
          <p:cNvSpPr txBox="1"/>
          <p:nvPr/>
        </p:nvSpPr>
        <p:spPr>
          <a:xfrm>
            <a:off x="3429000" y="5484167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Note: Screenshot from U.S. Department of Education’s </a:t>
            </a:r>
            <a:br>
              <a:rPr lang="en-US" sz="1200" i="1" dirty="0"/>
            </a:br>
            <a:r>
              <a:rPr lang="en-US" sz="1200" i="1" dirty="0"/>
              <a:t>2024-25 FAFSA Form Preview Presentation, July 2023 </a:t>
            </a:r>
          </a:p>
        </p:txBody>
      </p:sp>
    </p:spTree>
    <p:extLst>
      <p:ext uri="{BB962C8B-B14F-4D97-AF65-F5344CB8AC3E}">
        <p14:creationId xmlns:p14="http://schemas.microsoft.com/office/powerpoint/2010/main" val="1358005253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777" y="304800"/>
            <a:ext cx="105156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Student Information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10312400" cy="4572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Demographic information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Citizenship status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Parents’ education status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Parent killed in line of duty 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school information</a:t>
            </a:r>
          </a:p>
        </p:txBody>
      </p:sp>
    </p:spTree>
    <p:extLst>
      <p:ext uri="{BB962C8B-B14F-4D97-AF65-F5344CB8AC3E}">
        <p14:creationId xmlns:p14="http://schemas.microsoft.com/office/powerpoint/2010/main" val="18219949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12450B-A2E1-534F-342E-948DAF4E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Unusual Circumstances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F6F6EB-95F6-A194-1BF9-5E5664C42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Conditions that justify an institution making an adjustment to a student’s dependency status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does not provide parental data on FAFSA</a:t>
            </a:r>
          </a:p>
          <a:p>
            <a:pPr marL="800100" lvl="2" indent="-457200">
              <a:spcBef>
                <a:spcPts val="1800"/>
              </a:spcBef>
              <a:buSzPct val="100000"/>
              <a:buFont typeface="Arial" panose="020B0604020202020204" pitchFamily="34" charset="0"/>
              <a:buChar char="–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Considered provisionally independent 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follows institution’s process for dependency override determination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686291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DC4226-9B29-3496-CBA9-6F8C90938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Financial Information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E28574-F702-9CA6-FA80-0EC0AF44C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755" y="1600200"/>
            <a:ext cx="10312401" cy="457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 return information 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Minimal questions if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FTI transferred from IRS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Asset information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2FD9A5A-3065-78A0-1B32-56118DBF0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673" y="1371600"/>
            <a:ext cx="5455145" cy="4003532"/>
          </a:xfrm>
          <a:prstGeom prst="rect">
            <a:avLst/>
          </a:prstGeom>
          <a:noFill/>
          <a:ln w="22225">
            <a:solidFill>
              <a:srgbClr val="004E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608D92-7E52-86DC-A4B1-7243503E96DC}"/>
              </a:ext>
            </a:extLst>
          </p:cNvPr>
          <p:cNvSpPr txBox="1"/>
          <p:nvPr/>
        </p:nvSpPr>
        <p:spPr>
          <a:xfrm>
            <a:off x="6133245" y="54864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Note: Screenshot from U.S. Department of Education’s </a:t>
            </a:r>
            <a:br>
              <a:rPr lang="en-US" sz="1200" i="1" dirty="0"/>
            </a:br>
            <a:r>
              <a:rPr lang="en-US" sz="1200" i="1" dirty="0"/>
              <a:t>2024-25 FAFSA Form Preview Presentation, July 2023 </a:t>
            </a:r>
          </a:p>
        </p:txBody>
      </p:sp>
    </p:spTree>
    <p:extLst>
      <p:ext uri="{BB962C8B-B14F-4D97-AF65-F5344CB8AC3E}">
        <p14:creationId xmlns:p14="http://schemas.microsoft.com/office/powerpoint/2010/main" val="1410294256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836D46-E1F9-AAD6-44E1-EE0C19E1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Section Completion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03D86B-C52E-A43F-14FA-C26A36A90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selection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of information 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Signature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8C6486-330F-0CA4-424B-E2D6B60FA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599" y="1447800"/>
            <a:ext cx="5817227" cy="4114800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</p:spTree>
    <p:extLst>
      <p:ext uri="{BB962C8B-B14F-4D97-AF65-F5344CB8AC3E}">
        <p14:creationId xmlns:p14="http://schemas.microsoft.com/office/powerpoint/2010/main" val="2759339859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A2B8E9-7906-4FE5-911E-3D03ED655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4000"/>
            <a:ext cx="117856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/>
              <a:t>Todd Williams</a:t>
            </a:r>
            <a:br>
              <a:rPr lang="en-US" sz="5400" b="1" dirty="0"/>
            </a:br>
            <a:r>
              <a:rPr lang="en-US" sz="5400" b="1" dirty="0"/>
              <a:t>Stark State College</a:t>
            </a:r>
            <a:br>
              <a:rPr lang="en-US" sz="5400" b="1" dirty="0"/>
            </a:br>
            <a:r>
              <a:rPr lang="en-US" sz="5400" b="1" dirty="0"/>
              <a:t>twilliams@starkstate.edu</a:t>
            </a:r>
          </a:p>
        </p:txBody>
      </p:sp>
    </p:spTree>
    <p:extLst>
      <p:ext uri="{BB962C8B-B14F-4D97-AF65-F5344CB8AC3E}">
        <p14:creationId xmlns:p14="http://schemas.microsoft.com/office/powerpoint/2010/main" val="2619748980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5EBD69-2850-014E-5DD7-21B1BF4C8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Invites Parents to FAFSA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8FEF20-164E-78EB-C9BE-6AB9F1D6D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24600" y="1595846"/>
            <a:ext cx="4038600" cy="4525963"/>
          </a:xfrm>
        </p:spPr>
        <p:txBody>
          <a:bodyPr/>
          <a:lstStyle/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provides personal information about parents to invite them to complete parent portion of the FAFSA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6B50F8-0266-6BF9-E0FC-D46BF7E24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22" y="1600200"/>
            <a:ext cx="4704894" cy="3657599"/>
          </a:xfrm>
          <a:prstGeom prst="rect">
            <a:avLst/>
          </a:prstGeom>
          <a:ln w="28575">
            <a:solidFill>
              <a:srgbClr val="004E7D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B79915-8B87-3394-F69E-FFB1C884B46C}"/>
              </a:ext>
            </a:extLst>
          </p:cNvPr>
          <p:cNvSpPr txBox="1"/>
          <p:nvPr/>
        </p:nvSpPr>
        <p:spPr>
          <a:xfrm>
            <a:off x="381000" y="4876800"/>
            <a:ext cx="61463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/>
              <a:t>Note: Screenshot from StudentAid.gov</a:t>
            </a:r>
          </a:p>
        </p:txBody>
      </p:sp>
    </p:spTree>
    <p:extLst>
      <p:ext uri="{BB962C8B-B14F-4D97-AF65-F5344CB8AC3E}">
        <p14:creationId xmlns:p14="http://schemas.microsoft.com/office/powerpoint/2010/main" val="518210681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6828E3-9AC4-D7F3-3A0C-11402D41E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Invitation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92A03F-A939-653A-1FE1-C9C7294F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189" y="1688111"/>
            <a:ext cx="10515600" cy="4351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Email invitation to complete parent portion of student’s FAFSA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Parents must use FSA ID to access FAFSA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5873EB-276F-3AF0-FE61-A3570B0BC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799885"/>
            <a:ext cx="6629400" cy="2991315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0C5EE6-8E4C-D4EC-6A98-539FEC517CAB}"/>
              </a:ext>
            </a:extLst>
          </p:cNvPr>
          <p:cNvSpPr txBox="1"/>
          <p:nvPr/>
        </p:nvSpPr>
        <p:spPr>
          <a:xfrm>
            <a:off x="3429000" y="57912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Note: Screenshot from U.S. Department of Education’s </a:t>
            </a:r>
            <a:br>
              <a:rPr lang="en-US" sz="1200" i="1" dirty="0"/>
            </a:br>
            <a:r>
              <a:rPr lang="en-US" sz="1200" i="1" dirty="0"/>
              <a:t>2024-25 FAFSA Form Preview Presentation, July 2023 </a:t>
            </a:r>
          </a:p>
        </p:txBody>
      </p:sp>
    </p:spTree>
    <p:extLst>
      <p:ext uri="{BB962C8B-B14F-4D97-AF65-F5344CB8AC3E}">
        <p14:creationId xmlns:p14="http://schemas.microsoft.com/office/powerpoint/2010/main" val="4054865029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DFD15C-043E-8FCD-B7C3-538D2657A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Information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2E00DA-45E1-BDBC-F528-5A10300BC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Identity and contact information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Consent for FTI transfer from IRS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Marital status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State of legal residence </a:t>
            </a:r>
          </a:p>
        </p:txBody>
      </p:sp>
    </p:spTree>
    <p:extLst>
      <p:ext uri="{BB962C8B-B14F-4D97-AF65-F5344CB8AC3E}">
        <p14:creationId xmlns:p14="http://schemas.microsoft.com/office/powerpoint/2010/main" val="3256560983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Parent Financial Information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Receipt of means-tested federal benefits in the previous two years</a:t>
            </a:r>
          </a:p>
          <a:p>
            <a:pPr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 filing status</a:t>
            </a:r>
          </a:p>
          <a:p>
            <a:pPr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Family size and number in college</a:t>
            </a:r>
          </a:p>
          <a:p>
            <a:pPr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 return information </a:t>
            </a:r>
          </a:p>
          <a:p>
            <a:pPr lvl="1"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Minimal questions if FTI transferred from IRS </a:t>
            </a:r>
          </a:p>
          <a:p>
            <a:pPr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</a:p>
          <a:p>
            <a:pPr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 parent information</a:t>
            </a:r>
          </a:p>
          <a:p>
            <a:pPr>
              <a:spcBef>
                <a:spcPts val="3000"/>
              </a:spcBef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57443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10515600" cy="1325563"/>
          </a:xfrm>
        </p:spPr>
        <p:txBody>
          <a:bodyPr/>
          <a:lstStyle/>
          <a:p>
            <a:pPr eaLnBrk="1" hangingPunct="1"/>
            <a:r>
              <a:rPr lang="en-US" dirty="0"/>
              <a:t>Parent Section Completion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371601"/>
            <a:ext cx="5486400" cy="4525963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400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of information </a:t>
            </a:r>
          </a:p>
          <a:p>
            <a:pPr eaLnBrk="1" hangingPunct="1">
              <a:lnSpc>
                <a:spcPct val="95000"/>
              </a:lnSpc>
              <a:spcBef>
                <a:spcPct val="400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Signature and submission of FAFSA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A0F269-2F62-7FEC-09BE-41FD62C65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42999"/>
            <a:ext cx="5334000" cy="4428493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05098-5981-CFD2-44D8-760C6C4C91B1}"/>
              </a:ext>
            </a:extLst>
          </p:cNvPr>
          <p:cNvSpPr txBox="1"/>
          <p:nvPr/>
        </p:nvSpPr>
        <p:spPr>
          <a:xfrm>
            <a:off x="6248400" y="5666731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Note: Screenshot from U.S. Department of Education’s </a:t>
            </a:r>
            <a:br>
              <a:rPr lang="en-US" sz="1200" i="1" dirty="0"/>
            </a:br>
            <a:r>
              <a:rPr lang="en-US" sz="1200" i="1" dirty="0"/>
              <a:t>2024-25 FAFSA Form Preview Presentation, July 2023 </a:t>
            </a:r>
          </a:p>
        </p:txBody>
      </p:sp>
    </p:spTree>
    <p:extLst>
      <p:ext uri="{BB962C8B-B14F-4D97-AF65-F5344CB8AC3E}">
        <p14:creationId xmlns:p14="http://schemas.microsoft.com/office/powerpoint/2010/main" val="3399444600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A740D5-0E8C-D587-C08A-788456F31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13677"/>
            <a:ext cx="10515600" cy="1325563"/>
          </a:xfrm>
        </p:spPr>
        <p:txBody>
          <a:bodyPr/>
          <a:lstStyle/>
          <a:p>
            <a:r>
              <a:rPr lang="en-US" dirty="0"/>
              <a:t>Other Considerations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AF7405-C7ED-3AC1-EFF2-BE6AD1E61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24000"/>
            <a:ext cx="11582400" cy="45720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independent student is married, spouse information is required as well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Consent to transfer FTI from the IRS is required for ALL contributors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Including student, student’s spouse (if applicable), parent, and other parent (if applicable)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Students, parents, and preparers may start, complete, and submit a FAFSA</a:t>
            </a:r>
          </a:p>
        </p:txBody>
      </p:sp>
    </p:spTree>
    <p:extLst>
      <p:ext uri="{BB962C8B-B14F-4D97-AF65-F5344CB8AC3E}">
        <p14:creationId xmlns:p14="http://schemas.microsoft.com/office/powerpoint/2010/main" val="427445016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FAFSA Submission Summary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A46B27B-4F7E-C70E-81E1-AFBBE15AE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72" y="1569308"/>
            <a:ext cx="4876800" cy="47244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Four sections: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Eligibility Overview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FAFSA Form Answers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School Information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Next Steps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Ability to print summary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5DCC37-85F0-C068-E16E-FEA463EA586E}"/>
              </a:ext>
            </a:extLst>
          </p:cNvPr>
          <p:cNvCxnSpPr/>
          <p:nvPr/>
        </p:nvCxnSpPr>
        <p:spPr>
          <a:xfrm>
            <a:off x="2209800" y="1676400"/>
            <a:ext cx="381000" cy="0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886B4EC-019D-3F0D-EF22-1F46F9794E32}"/>
              </a:ext>
            </a:extLst>
          </p:cNvPr>
          <p:cNvSpPr/>
          <p:nvPr/>
        </p:nvSpPr>
        <p:spPr>
          <a:xfrm>
            <a:off x="5486400" y="1295401"/>
            <a:ext cx="609600" cy="263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241DDE-25B8-C0A1-26CF-2AE72E167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312" y="2133600"/>
            <a:ext cx="6441783" cy="1554398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9F8C91-068B-DB28-31F7-1DFBD8206CC6}"/>
              </a:ext>
            </a:extLst>
          </p:cNvPr>
          <p:cNvSpPr txBox="1"/>
          <p:nvPr/>
        </p:nvSpPr>
        <p:spPr>
          <a:xfrm>
            <a:off x="5942642" y="3754066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Note: Screenshot from U.S. Department of Education’s </a:t>
            </a:r>
            <a:br>
              <a:rPr lang="en-US" sz="1200" i="1" dirty="0"/>
            </a:br>
            <a:r>
              <a:rPr lang="en-US" sz="1200" i="1" dirty="0"/>
              <a:t>2024-25 FAFSA Form Preview Presentation, July 2023 </a:t>
            </a:r>
          </a:p>
        </p:txBody>
      </p:sp>
    </p:spTree>
    <p:extLst>
      <p:ext uri="{BB962C8B-B14F-4D97-AF65-F5344CB8AC3E}">
        <p14:creationId xmlns:p14="http://schemas.microsoft.com/office/powerpoint/2010/main" val="3088442741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581297" y="304800"/>
            <a:ext cx="10515600" cy="1325563"/>
          </a:xfrm>
        </p:spPr>
        <p:txBody>
          <a:bodyPr/>
          <a:lstStyle/>
          <a:p>
            <a:pPr eaLnBrk="1" hangingPunct="1"/>
            <a:r>
              <a:rPr lang="en-US" dirty="0"/>
              <a:t>Making Corrections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621654"/>
            <a:ext cx="11201400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tabLst>
                <a:tab pos="347663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necessary, corrections to FAFSA data may be made by: </a:t>
            </a:r>
          </a:p>
          <a:p>
            <a:pPr marL="339725" indent="-339725"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Using online FAFSA;</a:t>
            </a:r>
          </a:p>
          <a:p>
            <a:pPr marL="339725" indent="-339725"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Updating paper FAFSA Submission Summary; or</a:t>
            </a:r>
          </a:p>
          <a:p>
            <a:pPr marL="339725" indent="-339725"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Submitting documentation to college’s financial aid office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11874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Special Circumstances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Different than unusual circumstances (dependency overrides) 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Unique conditions exist that cannot be documented with the FAFSA, or circumstances have changed since filing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should contact institution’s financial aid office for more information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Decisions are final and cannot be appealed to U.S.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630508311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9E61E53E-FEB7-467A-AD11-E48EA1F248D1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281578"/>
            <a:ext cx="10287000" cy="9376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Special Circumstances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924088" y="1070275"/>
            <a:ext cx="8374009" cy="4949525"/>
            <a:chOff x="277887" y="-179353"/>
            <a:chExt cx="8569895" cy="5856935"/>
          </a:xfrm>
        </p:grpSpPr>
        <p:sp>
          <p:nvSpPr>
            <p:cNvPr id="10" name="Cloud Callout 9"/>
            <p:cNvSpPr/>
            <p:nvPr/>
          </p:nvSpPr>
          <p:spPr>
            <a:xfrm>
              <a:off x="6094511" y="-179353"/>
              <a:ext cx="2753271" cy="2057400"/>
            </a:xfrm>
            <a:prstGeom prst="cloudCallout">
              <a:avLst>
                <a:gd name="adj1" fmla="val -28056"/>
                <a:gd name="adj2" fmla="val 178723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Secondary school tuition</a:t>
              </a:r>
            </a:p>
          </p:txBody>
        </p:sp>
        <p:pic>
          <p:nvPicPr>
            <p:cNvPr id="1026" name="Picture 2" descr="T:\NASFAA U\Video Design and Tools\Common Craft Cut-Outs\Pack_Scene_2_PNG_0\village_landscap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20182"/>
              <a:ext cx="8400488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loud Callout 2"/>
            <p:cNvSpPr/>
            <p:nvPr/>
          </p:nvSpPr>
          <p:spPr>
            <a:xfrm>
              <a:off x="556041" y="-131707"/>
              <a:ext cx="3883950" cy="1979394"/>
            </a:xfrm>
            <a:prstGeom prst="cloudCallout">
              <a:avLst>
                <a:gd name="adj1" fmla="val -9159"/>
                <a:gd name="adj2" fmla="val 19832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Unusual uncovered medical/dental expenses</a:t>
              </a:r>
            </a:p>
          </p:txBody>
        </p:sp>
        <p:sp>
          <p:nvSpPr>
            <p:cNvPr id="5" name="Cloud Callout 4"/>
            <p:cNvSpPr/>
            <p:nvPr/>
          </p:nvSpPr>
          <p:spPr>
            <a:xfrm>
              <a:off x="3104348" y="608756"/>
              <a:ext cx="3478570" cy="1828876"/>
            </a:xfrm>
            <a:prstGeom prst="cloudCallout">
              <a:avLst>
                <a:gd name="adj1" fmla="val 34511"/>
                <a:gd name="adj2" fmla="val 111757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Extraordinary dependent care </a:t>
              </a: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1748444" y="1783965"/>
              <a:ext cx="2570647" cy="1748292"/>
            </a:xfrm>
            <a:prstGeom prst="cloudCallout">
              <a:avLst>
                <a:gd name="adj1" fmla="val 32186"/>
                <a:gd name="adj2" fmla="val 133350"/>
              </a:avLst>
            </a:prstGeom>
            <a:solidFill>
              <a:srgbClr val="7FA3CF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Loss of employment or income</a:t>
              </a:r>
            </a:p>
          </p:txBody>
        </p:sp>
        <p:sp>
          <p:nvSpPr>
            <p:cNvPr id="4" name="Cloud Callout 3"/>
            <p:cNvSpPr/>
            <p:nvPr/>
          </p:nvSpPr>
          <p:spPr>
            <a:xfrm>
              <a:off x="3816372" y="2210915"/>
              <a:ext cx="2638316" cy="955411"/>
            </a:xfrm>
            <a:prstGeom prst="cloudCallout">
              <a:avLst>
                <a:gd name="adj1" fmla="val -3156"/>
                <a:gd name="adj2" fmla="val 2019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Divorce</a:t>
              </a:r>
            </a:p>
          </p:txBody>
        </p:sp>
        <p:sp>
          <p:nvSpPr>
            <p:cNvPr id="6" name="Cloud Callout 5"/>
            <p:cNvSpPr/>
            <p:nvPr/>
          </p:nvSpPr>
          <p:spPr>
            <a:xfrm>
              <a:off x="277887" y="1538905"/>
              <a:ext cx="1883965" cy="2081276"/>
            </a:xfrm>
            <a:prstGeom prst="cloudCallout">
              <a:avLst>
                <a:gd name="adj1" fmla="val -25059"/>
                <a:gd name="adj2" fmla="val 130451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Parent or spouse death</a:t>
              </a:r>
            </a:p>
          </p:txBody>
        </p:sp>
      </p:grpSp>
      <p:sp>
        <p:nvSpPr>
          <p:cNvPr id="13" name="Cloud Callout 2">
            <a:extLst>
              <a:ext uri="{FF2B5EF4-FFF2-40B4-BE49-F238E27FC236}">
                <a16:creationId xmlns:a16="http://schemas.microsoft.com/office/drawing/2014/main" id="{EE24C4B0-9059-45CF-9809-117CEECA1176}"/>
              </a:ext>
            </a:extLst>
          </p:cNvPr>
          <p:cNvSpPr/>
          <p:nvPr/>
        </p:nvSpPr>
        <p:spPr>
          <a:xfrm>
            <a:off x="7428001" y="2463655"/>
            <a:ext cx="2935199" cy="1738649"/>
          </a:xfrm>
          <a:prstGeom prst="cloudCallout">
            <a:avLst>
              <a:gd name="adj1" fmla="val 5084"/>
              <a:gd name="adj2" fmla="val 109934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457200"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Additional family members in college</a:t>
            </a:r>
          </a:p>
        </p:txBody>
      </p:sp>
    </p:spTree>
    <p:extLst>
      <p:ext uri="{BB962C8B-B14F-4D97-AF65-F5344CB8AC3E}">
        <p14:creationId xmlns:p14="http://schemas.microsoft.com/office/powerpoint/2010/main" val="2478246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Topics We Will Discuss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What is financial aid?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Student aid index (SAI)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Financial need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Categories, types, and sources of financial aid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Free Application for Federal Student Aid (FAFSA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Special and unusual circumstances</a:t>
            </a:r>
          </a:p>
        </p:txBody>
      </p:sp>
    </p:spTree>
    <p:extLst>
      <p:ext uri="{BB962C8B-B14F-4D97-AF65-F5344CB8AC3E}">
        <p14:creationId xmlns:p14="http://schemas.microsoft.com/office/powerpoint/2010/main" val="3399555537"/>
      </p:ext>
    </p:extLst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3C58C-0D04-4974-B122-22A418C70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914400"/>
            <a:ext cx="10363200" cy="2819400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2739939397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10287000" cy="1219200"/>
          </a:xfrm>
        </p:spPr>
        <p:txBody>
          <a:bodyPr/>
          <a:lstStyle/>
          <a:p>
            <a:pPr eaLnBrk="1" hangingPunct="1"/>
            <a:r>
              <a:rPr lang="en-US" dirty="0"/>
              <a:t>What Is Financial Aid?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28897" y="1133856"/>
            <a:ext cx="5943600" cy="4038600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Financial aid consists of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funds provided to students and families to help pay for postsecondary educational expenses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97BCF0F-0B47-1254-80FC-E0454246C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9400" y="1133856"/>
            <a:ext cx="4352544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80053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0B9C-4FFE-28D6-38F1-102FBD9F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Financial Aid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6811D8-F358-E76E-D2E8-21BEC5BE6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8173668"/>
              </p:ext>
            </p:extLst>
          </p:nvPr>
        </p:nvGraphicFramePr>
        <p:xfrm>
          <a:off x="2057400" y="6858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Brace 1">
            <a:extLst>
              <a:ext uri="{FF2B5EF4-FFF2-40B4-BE49-F238E27FC236}">
                <a16:creationId xmlns:a16="http://schemas.microsoft.com/office/drawing/2014/main" id="{1DAFDBE9-83A3-68EB-B2F6-67DF63CA90F1}"/>
              </a:ext>
            </a:extLst>
          </p:cNvPr>
          <p:cNvSpPr>
            <a:spLocks/>
          </p:cNvSpPr>
          <p:nvPr/>
        </p:nvSpPr>
        <p:spPr bwMode="auto">
          <a:xfrm>
            <a:off x="82296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Right Brace 1">
            <a:extLst>
              <a:ext uri="{FF2B5EF4-FFF2-40B4-BE49-F238E27FC236}">
                <a16:creationId xmlns:a16="http://schemas.microsoft.com/office/drawing/2014/main" id="{49A68981-8FC9-AD48-E817-1620110A265B}"/>
              </a:ext>
            </a:extLst>
          </p:cNvPr>
          <p:cNvSpPr>
            <a:spLocks/>
          </p:cNvSpPr>
          <p:nvPr/>
        </p:nvSpPr>
        <p:spPr bwMode="auto">
          <a:xfrm flipH="1">
            <a:off x="31242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F092A-0E8D-DDA9-BDFE-CE31D0541BDA}"/>
              </a:ext>
            </a:extLst>
          </p:cNvPr>
          <p:cNvSpPr txBox="1"/>
          <p:nvPr/>
        </p:nvSpPr>
        <p:spPr>
          <a:xfrm>
            <a:off x="8896350" y="3343245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B15C2-F455-2D8E-1A25-B72EC23A1039}"/>
              </a:ext>
            </a:extLst>
          </p:cNvPr>
          <p:cNvSpPr txBox="1"/>
          <p:nvPr/>
        </p:nvSpPr>
        <p:spPr>
          <a:xfrm>
            <a:off x="1624445" y="308970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461088713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10515600" cy="1325563"/>
          </a:xfrm>
        </p:spPr>
        <p:txBody>
          <a:bodyPr/>
          <a:lstStyle/>
          <a:p>
            <a:r>
              <a:rPr lang="en-US" dirty="0"/>
              <a:t>Employers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B159C0A-6D28-44AC-8D0B-4D4E0F405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571044"/>
              </p:ext>
            </p:extLst>
          </p:nvPr>
        </p:nvGraphicFramePr>
        <p:xfrm>
          <a:off x="1752600" y="1295401"/>
          <a:ext cx="8610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8129093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Application for Federal Student Aid (FAFSA)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84200" y="2209800"/>
            <a:ext cx="11607800" cy="2895599"/>
          </a:xfrm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the 2025-26 academic year, the FAFSA may be filed starting on or before December 1, 2024 (exact date to be determined)</a:t>
            </a:r>
            <a:endParaRPr lang="en-US" b="1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Colleges may set FAFSA priority dates</a:t>
            </a:r>
          </a:p>
        </p:txBody>
      </p:sp>
    </p:spTree>
    <p:extLst>
      <p:ext uri="{BB962C8B-B14F-4D97-AF65-F5344CB8AC3E}">
        <p14:creationId xmlns:p14="http://schemas.microsoft.com/office/powerpoint/2010/main" val="3500187259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Application for Federal Student Aid (FAFSA</a:t>
            </a:r>
            <a:r>
              <a:rPr lang="en-US" baseline="30000" dirty="0"/>
              <a:t>®</a:t>
            </a:r>
            <a:r>
              <a:rPr lang="en-US" dirty="0"/>
              <a:t>)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Collects demographic and financial information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 used to calculate the student aid index (SAI)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Colleges use SAI to offer financial aid</a:t>
            </a:r>
            <a:endParaRPr lang="en-US" strike="sngStrike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Available in English and Spanish</a:t>
            </a:r>
          </a:p>
        </p:txBody>
      </p:sp>
    </p:spTree>
    <p:extLst>
      <p:ext uri="{BB962C8B-B14F-4D97-AF65-F5344CB8AC3E}">
        <p14:creationId xmlns:p14="http://schemas.microsoft.com/office/powerpoint/2010/main" val="486568676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2362200" y="1371601"/>
            <a:ext cx="3349558" cy="4255165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DE7E2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Number resulting from the evaluation of a student’s      (and family’s) approximate financial resources for a student’s postsecondary education</a:t>
            </a:r>
          </a:p>
        </p:txBody>
      </p:sp>
      <p:sp>
        <p:nvSpPr>
          <p:cNvPr id="13" name="Freeform 12"/>
          <p:cNvSpPr/>
          <p:nvPr/>
        </p:nvSpPr>
        <p:spPr>
          <a:xfrm>
            <a:off x="6996006" y="1371600"/>
            <a:ext cx="3200400" cy="182880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004E7D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Student contribution</a:t>
            </a:r>
          </a:p>
        </p:txBody>
      </p:sp>
      <p:sp>
        <p:nvSpPr>
          <p:cNvPr id="14" name="Freeform 13"/>
          <p:cNvSpPr/>
          <p:nvPr/>
        </p:nvSpPr>
        <p:spPr>
          <a:xfrm>
            <a:off x="6996006" y="3797965"/>
            <a:ext cx="3200400" cy="182880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B94197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Parent contribution</a:t>
            </a:r>
          </a:p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(for dependent students)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6081606" y="2279982"/>
            <a:ext cx="457200" cy="2438400"/>
          </a:xfrm>
          <a:prstGeom prst="leftBrace">
            <a:avLst/>
          </a:prstGeom>
          <a:ln w="38100">
            <a:solidFill>
              <a:srgbClr val="005B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57150">
                <a:solidFill>
                  <a:schemeClr val="tx1"/>
                </a:solidFill>
              </a:ln>
              <a:solidFill>
                <a:srgbClr val="005B99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6465BB8-DF46-44E7-B0C0-6B606367070C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0"/>
            <a:ext cx="103632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What Is Student Aid Index (SAI)?</a:t>
            </a:r>
          </a:p>
        </p:txBody>
      </p:sp>
    </p:spTree>
    <p:extLst>
      <p:ext uri="{BB962C8B-B14F-4D97-AF65-F5344CB8AC3E}">
        <p14:creationId xmlns:p14="http://schemas.microsoft.com/office/powerpoint/2010/main" val="1989804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68323</TotalTime>
  <Words>901</Words>
  <Application>Microsoft Macintosh PowerPoint</Application>
  <PresentationFormat>Widescreen</PresentationFormat>
  <Paragraphs>149</Paragraphs>
  <Slides>30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Topics We Will Discuss</vt:lpstr>
      <vt:lpstr>What Is Financial Aid?</vt:lpstr>
      <vt:lpstr>Types of Financial Aid</vt:lpstr>
      <vt:lpstr>Employers</vt:lpstr>
      <vt:lpstr>Free Application for Federal Student Aid (FAFSA)</vt:lpstr>
      <vt:lpstr>Free Application for Federal Student Aid (FAFSA®)</vt:lpstr>
      <vt:lpstr>PowerPoint Presentation</vt:lpstr>
      <vt:lpstr>StudentAid.gov Account Username and Password (FSA ID)</vt:lpstr>
      <vt:lpstr>Online FAFSA</vt:lpstr>
      <vt:lpstr>Online FAFSA</vt:lpstr>
      <vt:lpstr>FUTURE Act Direct Data Exchange (FA-DDX) </vt:lpstr>
      <vt:lpstr>Student Information</vt:lpstr>
      <vt:lpstr>Student Dependency Status</vt:lpstr>
      <vt:lpstr>Student Information</vt:lpstr>
      <vt:lpstr>Unusual Circumstances </vt:lpstr>
      <vt:lpstr>Student Financial Information </vt:lpstr>
      <vt:lpstr>Student Section Completion</vt:lpstr>
      <vt:lpstr>Student Invites Parents to FAFSA</vt:lpstr>
      <vt:lpstr>Parent Invitation </vt:lpstr>
      <vt:lpstr>Parent Information </vt:lpstr>
      <vt:lpstr>Parent Financial Information</vt:lpstr>
      <vt:lpstr>Parent Section Completion</vt:lpstr>
      <vt:lpstr>Other Considerations</vt:lpstr>
      <vt:lpstr>FAFSA Submission Summary</vt:lpstr>
      <vt:lpstr>Making Corrections</vt:lpstr>
      <vt:lpstr>Special Circumstances</vt:lpstr>
      <vt:lpstr>PowerPoint Presentation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NASFAA's What You Need to Know About Financial Aid Slideshow Handout</dc:title>
  <dc:creator>National Association of Student Financial Aid Administrators</dc:creator>
  <cp:lastModifiedBy>13302855471</cp:lastModifiedBy>
  <cp:revision>446</cp:revision>
  <cp:lastPrinted>2023-10-03T22:41:19Z</cp:lastPrinted>
  <dcterms:created xsi:type="dcterms:W3CDTF">2013-09-17T18:31:42Z</dcterms:created>
  <dcterms:modified xsi:type="dcterms:W3CDTF">2024-11-14T23:15:22Z</dcterms:modified>
</cp:coreProperties>
</file>